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Dela Gothic One" panose="020B0604020202020204" charset="-128"/>
      <p:regular r:id="rId14"/>
    </p:embeddedFont>
    <p:embeddedFont>
      <p:font typeface="DM Sans" pitchFamily="2" charset="0"/>
      <p:regular r:id="rId15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82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41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365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Wdrożenie GitHub Copilot w software house (C / Java)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99955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Zwiększenie produktywności zespołów developerskich poprzez AI-assisted development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60571"/>
            <a:ext cx="7627382" cy="1211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Podsumowanie i Następne Kroki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58309" y="2206704"/>
            <a:ext cx="7627382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Wdrożenie GitHub Copilot to strategiczna inwestycja, która wzmocni naszą pozycję na rynku i przyspieszy rozwój.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58309" y="2927866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0103" y="2953345"/>
            <a:ext cx="290751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329095" y="2962394"/>
            <a:ext cx="4072890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Potwierdzenie Korzyści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329095" y="3419594"/>
            <a:ext cx="7056596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Zwiększona produktywność, skrócenie czasu realizacji zadań i optymalne wykorzystanie zasobów.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58309" y="4277678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20103" y="4303157"/>
            <a:ext cx="290751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329095" y="4312206"/>
            <a:ext cx="4405193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Niski Koszt, Wysoki Zwrot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329095" y="4769406"/>
            <a:ext cx="7056596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Inwestycja o mierzalnym ROI, z minimalnym ryzykiem finansowym.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58309" y="5354955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20103" y="5380434"/>
            <a:ext cx="290751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329095" y="5389483"/>
            <a:ext cx="3508296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Minimalizacja Ryzyk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1329095" y="5846683"/>
            <a:ext cx="7056596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Aktywne zarządzanie ryzykiem dostępności łącza poprzez plany awaryjne.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758309" y="6432233"/>
            <a:ext cx="414338" cy="414338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20103" y="6457712"/>
            <a:ext cx="290751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329095" y="6466761"/>
            <a:ext cx="4937879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Propozycja Dalszych Działań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329095" y="6923961"/>
            <a:ext cx="7056596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Rozpoczęcie pilotażowego wdrożenia i monitorowanie metryk produktywności w wybranych zespołach.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9CF9BC9-00D0-B18A-1A29-81452A38951B}"/>
              </a:ext>
            </a:extLst>
          </p:cNvPr>
          <p:cNvSpPr/>
          <p:nvPr/>
        </p:nvSpPr>
        <p:spPr>
          <a:xfrm>
            <a:off x="1665089" y="1648658"/>
            <a:ext cx="5871567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Nasz Zespół Projektowy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D06F06A-4847-2DFA-85C0-457F811DB733}"/>
              </a:ext>
            </a:extLst>
          </p:cNvPr>
          <p:cNvSpPr/>
          <p:nvPr/>
        </p:nvSpPr>
        <p:spPr>
          <a:xfrm>
            <a:off x="1665089" y="2383750"/>
            <a:ext cx="11300103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Poznaj osoby zaangażowane w tworzenie i rozwój tego projektu, w tym głównych autorów prezentacji.</a:t>
            </a:r>
            <a:endParaRPr lang="en-US" sz="12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3C86C1A-E074-5287-B18C-956EDAF0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89" y="2723198"/>
            <a:ext cx="996434" cy="996434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3EF13151-C1D5-3C97-A995-8CB2A973C6AA}"/>
              </a:ext>
            </a:extLst>
          </p:cNvPr>
          <p:cNvSpPr/>
          <p:nvPr/>
        </p:nvSpPr>
        <p:spPr>
          <a:xfrm>
            <a:off x="2773204" y="2723198"/>
            <a:ext cx="1612225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Jan Woźniak</a:t>
            </a:r>
            <a:endParaRPr lang="en-US" sz="19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8ADB466-1C0D-6E09-8038-CEBA376F2658}"/>
              </a:ext>
            </a:extLst>
          </p:cNvPr>
          <p:cNvSpPr/>
          <p:nvPr/>
        </p:nvSpPr>
        <p:spPr>
          <a:xfrm>
            <a:off x="2773204" y="3404116"/>
            <a:ext cx="1612225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Numer albumu: 110986</a:t>
            </a:r>
            <a:endParaRPr lang="en-US" sz="1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E57379B-6394-8A99-FC90-24D763C66B31}"/>
              </a:ext>
            </a:extLst>
          </p:cNvPr>
          <p:cNvSpPr/>
          <p:nvPr/>
        </p:nvSpPr>
        <p:spPr>
          <a:xfrm>
            <a:off x="2773204" y="3898821"/>
            <a:ext cx="1612225" cy="855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Główny autor prezentacji, specjalista od wizualizacji.</a:t>
            </a:r>
            <a:endParaRPr lang="en-US" sz="120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DAA671D-9E58-8767-0B30-0183C608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970" y="2723198"/>
            <a:ext cx="996434" cy="996434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3DEA5991-1092-4DE3-1B7A-570F1240B1E9}"/>
              </a:ext>
            </a:extLst>
          </p:cNvPr>
          <p:cNvSpPr/>
          <p:nvPr/>
        </p:nvSpPr>
        <p:spPr>
          <a:xfrm>
            <a:off x="5633085" y="2723198"/>
            <a:ext cx="1612225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Arkadiusz Owczarek</a:t>
            </a:r>
            <a:endParaRPr lang="en-US" sz="19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5EF89F2-2292-3CD6-5AA8-354FD510F91C}"/>
              </a:ext>
            </a:extLst>
          </p:cNvPr>
          <p:cNvSpPr/>
          <p:nvPr/>
        </p:nvSpPr>
        <p:spPr>
          <a:xfrm>
            <a:off x="5633085" y="3404116"/>
            <a:ext cx="1612225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Numer albumu: 119205</a:t>
            </a:r>
            <a:endParaRPr lang="en-US" sz="12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9D78A5FA-771B-C94F-333E-9A811C6ACADF}"/>
              </a:ext>
            </a:extLst>
          </p:cNvPr>
          <p:cNvSpPr/>
          <p:nvPr/>
        </p:nvSpPr>
        <p:spPr>
          <a:xfrm>
            <a:off x="5633085" y="3684984"/>
            <a:ext cx="1612225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Główny</a:t>
            </a: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2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autor</a:t>
            </a: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2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prezentacji</a:t>
            </a: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2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specjalista</a:t>
            </a: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od </a:t>
            </a:r>
            <a:r>
              <a:rPr lang="en-US" sz="12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wizualizacji</a:t>
            </a: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200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03B1B7CB-91A9-158E-1B83-B668B25A9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852" y="2723198"/>
            <a:ext cx="996434" cy="996434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EE3A47EA-6FEC-900A-44DA-AAAE0921A2C9}"/>
              </a:ext>
            </a:extLst>
          </p:cNvPr>
          <p:cNvSpPr/>
          <p:nvPr/>
        </p:nvSpPr>
        <p:spPr>
          <a:xfrm>
            <a:off x="8492966" y="2723198"/>
            <a:ext cx="1612225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Adrian Wieczorek</a:t>
            </a:r>
            <a:endParaRPr lang="en-US" sz="19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1FC2E919-1AED-3D8B-6F67-B6B3CCEC7319}"/>
              </a:ext>
            </a:extLst>
          </p:cNvPr>
          <p:cNvSpPr/>
          <p:nvPr/>
        </p:nvSpPr>
        <p:spPr>
          <a:xfrm>
            <a:off x="8492966" y="3404116"/>
            <a:ext cx="1612225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Numer albumu: 119202</a:t>
            </a:r>
            <a:endParaRPr lang="en-US" sz="12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ABC7969E-9E56-533D-91AA-12ADF657F112}"/>
              </a:ext>
            </a:extLst>
          </p:cNvPr>
          <p:cNvSpPr/>
          <p:nvPr/>
        </p:nvSpPr>
        <p:spPr>
          <a:xfrm>
            <a:off x="8492966" y="3684984"/>
            <a:ext cx="1612225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Członek zespołu, zaangażowany w analizę danych.</a:t>
            </a:r>
            <a:endParaRPr lang="en-US" sz="1200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8F9C1DF-BE56-4C29-1726-E538D9E6B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4733" y="2723198"/>
            <a:ext cx="996434" cy="996434"/>
          </a:xfrm>
          <a:prstGeom prst="rect">
            <a:avLst/>
          </a:prstGeom>
        </p:spPr>
      </p:pic>
      <p:sp>
        <p:nvSpPr>
          <p:cNvPr id="17" name="Text 11">
            <a:extLst>
              <a:ext uri="{FF2B5EF4-FFF2-40B4-BE49-F238E27FC236}">
                <a16:creationId xmlns:a16="http://schemas.microsoft.com/office/drawing/2014/main" id="{75348F9D-C730-B90A-B618-23F063CB9653}"/>
              </a:ext>
            </a:extLst>
          </p:cNvPr>
          <p:cNvSpPr/>
          <p:nvPr/>
        </p:nvSpPr>
        <p:spPr>
          <a:xfrm>
            <a:off x="11352848" y="2723198"/>
            <a:ext cx="1612344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Klaudiusz Miniak</a:t>
            </a:r>
            <a:endParaRPr lang="en-US" sz="190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F964CA6F-0DBA-EE95-566D-824572436931}"/>
              </a:ext>
            </a:extLst>
          </p:cNvPr>
          <p:cNvSpPr/>
          <p:nvPr/>
        </p:nvSpPr>
        <p:spPr>
          <a:xfrm>
            <a:off x="11352848" y="3404116"/>
            <a:ext cx="1612344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Numer albumu: 110566</a:t>
            </a:r>
            <a:endParaRPr lang="en-US" sz="1200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288D15FF-72BE-0A2C-AB16-58410B38ADEC}"/>
              </a:ext>
            </a:extLst>
          </p:cNvPr>
          <p:cNvSpPr/>
          <p:nvPr/>
        </p:nvSpPr>
        <p:spPr>
          <a:xfrm>
            <a:off x="11352848" y="3898821"/>
            <a:ext cx="1612344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Członek zespołu, odpowiedzialny za badania.</a:t>
            </a:r>
            <a:endParaRPr lang="en-US" sz="1200" dirty="0"/>
          </a:p>
        </p:txBody>
      </p:sp>
      <p:pic>
        <p:nvPicPr>
          <p:cNvPr id="20" name="Image 4" descr="preencoded.png">
            <a:extLst>
              <a:ext uri="{FF2B5EF4-FFF2-40B4-BE49-F238E27FC236}">
                <a16:creationId xmlns:a16="http://schemas.microsoft.com/office/drawing/2014/main" id="{0428676E-8593-79E2-ABA5-A9A01316B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089" y="4977527"/>
            <a:ext cx="996434" cy="996434"/>
          </a:xfrm>
          <a:prstGeom prst="rect">
            <a:avLst/>
          </a:prstGeom>
        </p:spPr>
      </p:pic>
      <p:sp>
        <p:nvSpPr>
          <p:cNvPr id="21" name="Text 14">
            <a:extLst>
              <a:ext uri="{FF2B5EF4-FFF2-40B4-BE49-F238E27FC236}">
                <a16:creationId xmlns:a16="http://schemas.microsoft.com/office/drawing/2014/main" id="{F5F7B692-FFA8-EA6F-E335-BD037D50C41C}"/>
              </a:ext>
            </a:extLst>
          </p:cNvPr>
          <p:cNvSpPr/>
          <p:nvPr/>
        </p:nvSpPr>
        <p:spPr>
          <a:xfrm>
            <a:off x="2773204" y="4977527"/>
            <a:ext cx="1612225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Krzysztof Mazerant</a:t>
            </a:r>
            <a:endParaRPr lang="en-US" sz="1900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D0E7EF97-C0D5-8BA0-CC08-B8FDEA5E2F49}"/>
              </a:ext>
            </a:extLst>
          </p:cNvPr>
          <p:cNvSpPr/>
          <p:nvPr/>
        </p:nvSpPr>
        <p:spPr>
          <a:xfrm>
            <a:off x="2773204" y="5658445"/>
            <a:ext cx="1612225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Numer albumu: 119203</a:t>
            </a:r>
            <a:endParaRPr lang="en-US" sz="1200" dirty="0"/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A9FAB90D-D4A3-7774-FE8D-3D8233F0298B}"/>
              </a:ext>
            </a:extLst>
          </p:cNvPr>
          <p:cNvSpPr/>
          <p:nvPr/>
        </p:nvSpPr>
        <p:spPr>
          <a:xfrm>
            <a:off x="2773204" y="5939314"/>
            <a:ext cx="1612225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Członek zespołu, ekspert w dziedzinie technologii.</a:t>
            </a:r>
            <a:endParaRPr lang="en-US" sz="1200" dirty="0"/>
          </a:p>
        </p:txBody>
      </p:sp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C5E0FD05-E430-A30B-A3C3-D1DE5E3D0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970" y="4977527"/>
            <a:ext cx="996434" cy="996434"/>
          </a:xfrm>
          <a:prstGeom prst="rect">
            <a:avLst/>
          </a:prstGeom>
        </p:spPr>
      </p:pic>
      <p:sp>
        <p:nvSpPr>
          <p:cNvPr id="25" name="Text 17">
            <a:extLst>
              <a:ext uri="{FF2B5EF4-FFF2-40B4-BE49-F238E27FC236}">
                <a16:creationId xmlns:a16="http://schemas.microsoft.com/office/drawing/2014/main" id="{13EC420C-434F-436A-F716-8745F19BF0EF}"/>
              </a:ext>
            </a:extLst>
          </p:cNvPr>
          <p:cNvSpPr/>
          <p:nvPr/>
        </p:nvSpPr>
        <p:spPr>
          <a:xfrm>
            <a:off x="5633085" y="4977527"/>
            <a:ext cx="1612225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Piotr Roman</a:t>
            </a:r>
            <a:endParaRPr lang="en-US" sz="1900" dirty="0"/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9480D557-C412-0ACB-E564-72D6B563EF78}"/>
              </a:ext>
            </a:extLst>
          </p:cNvPr>
          <p:cNvSpPr/>
          <p:nvPr/>
        </p:nvSpPr>
        <p:spPr>
          <a:xfrm>
            <a:off x="5633085" y="5658445"/>
            <a:ext cx="1612225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Numer albumu: 122217</a:t>
            </a:r>
            <a:endParaRPr lang="en-US" sz="1200" dirty="0"/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97C3CF70-9F18-ADD8-D907-58DF558667E4}"/>
              </a:ext>
            </a:extLst>
          </p:cNvPr>
          <p:cNvSpPr/>
          <p:nvPr/>
        </p:nvSpPr>
        <p:spPr>
          <a:xfrm>
            <a:off x="5633085" y="5939314"/>
            <a:ext cx="1612225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Kierownik zespołu, wsparcie techniczne i programistyczne.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232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018" y="409337"/>
            <a:ext cx="8563570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Kontekst Organizacyjny: Nasze Wyzwania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21018" y="1015603"/>
            <a:ext cx="13588365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Zrozumienie specyfiki naszej firmy jest kluczowe dla efektywnego wdrożenia nowych technologii.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21018" y="3392686"/>
            <a:ext cx="3029783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Charakterystyka organizacji: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521018" y="3695819"/>
            <a:ext cx="4543544" cy="1908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Software house / firma produktowa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~100 developerów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Dominujące technologie:</a:t>
            </a:r>
            <a:endParaRPr lang="en-US" sz="1050" dirty="0"/>
          </a:p>
          <a:p>
            <a:pPr marL="685800" lvl="1" indent="-342900" algn="l">
              <a:lnSpc>
                <a:spcPts val="1350"/>
              </a:lnSpc>
              <a:buSzPct val="100000"/>
              <a:buChar char="◦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 (embedded, performance, legacy)</a:t>
            </a:r>
            <a:endParaRPr lang="en-US" sz="1050" dirty="0"/>
          </a:p>
          <a:p>
            <a:pPr marL="685800" lvl="1" indent="-342900" algn="l">
              <a:lnSpc>
                <a:spcPts val="1350"/>
              </a:lnSpc>
              <a:buSzPct val="100000"/>
              <a:buChar char="◦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(backend, systemy enterprise)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Praca zespołowa: Git, code review, CI/CD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Wysokie koszty pracy developera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Presja na:</a:t>
            </a:r>
            <a:endParaRPr lang="en-US" sz="1050" dirty="0"/>
          </a:p>
          <a:p>
            <a:pPr marL="685800" lvl="1" indent="-342900" algn="l">
              <a:lnSpc>
                <a:spcPts val="1350"/>
              </a:lnSpc>
              <a:buSzPct val="100000"/>
              <a:buChar char="◦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time-to-market</a:t>
            </a:r>
            <a:endParaRPr lang="en-US" sz="1050" dirty="0"/>
          </a:p>
          <a:p>
            <a:pPr marL="685800" lvl="1" indent="-342900" algn="l">
              <a:lnSpc>
                <a:spcPts val="1350"/>
              </a:lnSpc>
              <a:buSzPct val="100000"/>
              <a:buChar char="◦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jakość kodu</a:t>
            </a:r>
            <a:endParaRPr lang="en-US" sz="1050" dirty="0"/>
          </a:p>
          <a:p>
            <a:pPr marL="685800" lvl="1" indent="-342900" algn="l">
              <a:lnSpc>
                <a:spcPts val="1350"/>
              </a:lnSpc>
              <a:buSzPct val="100000"/>
              <a:buChar char="◦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utrzymanie legacy</a:t>
            </a:r>
            <a:endParaRPr lang="en-US" sz="10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77" y="1375172"/>
            <a:ext cx="7846100" cy="536829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398889" y="6548387"/>
            <a:ext cx="2178963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Wyzwania biznesowe: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398889" y="6851520"/>
            <a:ext cx="8717994" cy="693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Powtarzalny boilerplate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Długi onboarding nowych pracowników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Wąskie gardła u doświadczonych seniorów</a:t>
            </a:r>
            <a:endParaRPr lang="en-US" sz="10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Rosnące koszty utrzymania i rozwoju projektów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71525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Cel Wdrożenia GitHub Copilot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8309" y="2119551"/>
            <a:ext cx="7627382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Naszym nadrzędnym celem jest osiągnięcie mierzalnego wzrostu produktywności zespołów poprzez strategiczne wykorzystanie AI.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758309" y="2774633"/>
            <a:ext cx="7627382" cy="1066919"/>
          </a:xfrm>
          <a:prstGeom prst="roundRect">
            <a:avLst>
              <a:gd name="adj" fmla="val 10285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35449" y="2774633"/>
            <a:ext cx="91440" cy="1066919"/>
          </a:xfrm>
          <a:prstGeom prst="roundRect">
            <a:avLst>
              <a:gd name="adj" fmla="val 79613"/>
            </a:avLst>
          </a:prstGeom>
          <a:solidFill>
            <a:srgbClr val="C91313"/>
          </a:solidFill>
          <a:ln/>
        </p:spPr>
      </p:sp>
      <p:sp>
        <p:nvSpPr>
          <p:cNvPr id="7" name="Text 4"/>
          <p:cNvSpPr/>
          <p:nvPr/>
        </p:nvSpPr>
        <p:spPr>
          <a:xfrm>
            <a:off x="1022985" y="2970728"/>
            <a:ext cx="4298633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Zwiększenie Efektywności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22985" y="3395901"/>
            <a:ext cx="716661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Optymalizacja pracy developerów poprzez automatyzację powtarzalnych zadań.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58309" y="3980140"/>
            <a:ext cx="7627382" cy="1066919"/>
          </a:xfrm>
          <a:prstGeom prst="roundRect">
            <a:avLst>
              <a:gd name="adj" fmla="val 10285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5449" y="3980140"/>
            <a:ext cx="91440" cy="1066919"/>
          </a:xfrm>
          <a:prstGeom prst="roundRect">
            <a:avLst>
              <a:gd name="adj" fmla="val 79613"/>
            </a:avLst>
          </a:prstGeom>
          <a:solidFill>
            <a:srgbClr val="C91313"/>
          </a:solidFill>
          <a:ln/>
        </p:spPr>
      </p:sp>
      <p:sp>
        <p:nvSpPr>
          <p:cNvPr id="11" name="Text 8"/>
          <p:cNvSpPr/>
          <p:nvPr/>
        </p:nvSpPr>
        <p:spPr>
          <a:xfrm>
            <a:off x="1022985" y="4176236"/>
            <a:ext cx="440376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Skrócenie Czasu Realizacji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22985" y="4601408"/>
            <a:ext cx="716661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Przyspieszenie cyklu rozwoju oprogramowania i dostarczania wartości.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58309" y="5185648"/>
            <a:ext cx="7627382" cy="1066919"/>
          </a:xfrm>
          <a:prstGeom prst="roundRect">
            <a:avLst>
              <a:gd name="adj" fmla="val 10285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35449" y="5185648"/>
            <a:ext cx="91440" cy="1066919"/>
          </a:xfrm>
          <a:prstGeom prst="roundRect">
            <a:avLst>
              <a:gd name="adj" fmla="val 79613"/>
            </a:avLst>
          </a:prstGeom>
          <a:solidFill>
            <a:srgbClr val="C91313"/>
          </a:solidFill>
          <a:ln/>
        </p:spPr>
      </p:sp>
      <p:sp>
        <p:nvSpPr>
          <p:cNvPr id="15" name="Text 12"/>
          <p:cNvSpPr/>
          <p:nvPr/>
        </p:nvSpPr>
        <p:spPr>
          <a:xfrm>
            <a:off x="1022985" y="5381744"/>
            <a:ext cx="630971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Lepsze Wykorzystanie Czasu Seniorów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022985" y="5806916"/>
            <a:ext cx="716661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Przeniesienie uwagi seniorów z boilerplate'u na złożone problemy i mentoring.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758309" y="6391156"/>
            <a:ext cx="7627382" cy="1066919"/>
          </a:xfrm>
          <a:prstGeom prst="roundRect">
            <a:avLst>
              <a:gd name="adj" fmla="val 10285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5449" y="6391156"/>
            <a:ext cx="91440" cy="1066919"/>
          </a:xfrm>
          <a:prstGeom prst="roundRect">
            <a:avLst>
              <a:gd name="adj" fmla="val 79613"/>
            </a:avLst>
          </a:prstGeom>
          <a:solidFill>
            <a:srgbClr val="C91313"/>
          </a:solidFill>
          <a:ln/>
        </p:spPr>
      </p:sp>
      <p:sp>
        <p:nvSpPr>
          <p:cNvPr id="19" name="Text 16"/>
          <p:cNvSpPr/>
          <p:nvPr/>
        </p:nvSpPr>
        <p:spPr>
          <a:xfrm>
            <a:off x="1022985" y="6587252"/>
            <a:ext cx="4625578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Standaryzacja Jakości Kodu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1022985" y="7012424"/>
            <a:ext cx="716661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Wsparcie w utrzymaniu wysokiej jakości i spójności kodu w całym projekcie.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80323"/>
            <a:ext cx="11210449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Jak Copilot Wspiera Zespoły C i Java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8309" y="1672590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 Copilot oferuje dostosowane wsparcie, które adresuje specyficzne potrzeby każdej z naszych kluczowych technologii.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66342"/>
            <a:ext cx="3365421" cy="33654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5751076"/>
            <a:ext cx="3078837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Wsparcie dla C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58309" y="6241137"/>
            <a:ext cx="6447234" cy="118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Generowanie bezpiecznych wzorców kodu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Ułatwienie pracy z kodem legacy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Redukcja błędów niskopoziomowych, w tym problemów z zarządzaniem pamięcią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857" y="2166342"/>
            <a:ext cx="3365421" cy="33654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4857" y="5751076"/>
            <a:ext cx="3306247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Wsparcie dla Java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424857" y="6241137"/>
            <a:ext cx="6447234" cy="118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Szybkie tworzenie warstw aplikacji i komponentów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Generowanie testów jednostkowych i integracyjnych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Wsparcie w refaktoryzacjach i implementacji wzorców architektonicznych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061" y="532686"/>
            <a:ext cx="11317367" cy="605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Inwestycja w Przyszłość: Skala i Koszty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8061" y="1450777"/>
            <a:ext cx="1327427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Analiza kosztów wdrożenia GitHub Copilot w kontekście naszych zasobów ludzkich.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73" y="2074783"/>
            <a:ext cx="8047553" cy="55061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05724" y="3442335"/>
            <a:ext cx="4354235" cy="816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Koszt licencji: ~100 zł / użytkownik / miesiąc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Dla 100 developerów: ~10 000 zł / miesiąc</a:t>
            </a:r>
            <a:endParaRPr lang="en-US" sz="140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Roczny koszt: ~120 000 zł / rok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9881711" y="4435136"/>
            <a:ext cx="4078248" cy="163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 zestawieniu z całkowitymi kosztami pracy zespołu, inwestycja w Copilota stanowi ułamek. To mniej niż godzina pracy developera miesięcznie, co czyni ją łatwą do zaakceptowania na poziomie zarządczym, biorąc pod uwagę potencjalne korzyści.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9605724" y="4435136"/>
            <a:ext cx="22860" cy="1633776"/>
          </a:xfrm>
          <a:prstGeom prst="rect">
            <a:avLst/>
          </a:prstGeom>
          <a:solidFill>
            <a:srgbClr val="C91313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0829"/>
            <a:ext cx="12960787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Wpływ na Produktywność: Mierzalne Korzyści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58309" y="1839516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Oczekujemy znaczącego wzrostu efektywności, który przełoży się na realne oszczędności czasu i zasobów.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464237"/>
            <a:ext cx="7111603" cy="39824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6458590"/>
            <a:ext cx="8366641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Wykres: Produktywność zespołu – konsekwentnie w górę i w prawo, odzwierciedlając ciągły wzrost po wdrożeniu Copilota.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9581912" y="3719870"/>
            <a:ext cx="258068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Kluczowe metryki: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581912" y="4179094"/>
            <a:ext cx="4297680" cy="1635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Szacowany wzrost produktywności: </a:t>
            </a:r>
            <a:r>
              <a:rPr lang="en-US" sz="145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+10–20%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Skrócenie czasu realizacji zadań projektowych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Znaczne zmniejszenie czasu poświęcanego na kod powtarzalny i boilerplate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Szybsze wdrażanie nowych funkcjonalności i rozwiązań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28067"/>
            <a:ext cx="678132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ROI i Wartość Biznesowa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1575435"/>
            <a:ext cx="13113782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 Copilot to inwestycja o szybkim zwrocie, która minimalizuje koszty i maksymalizuje wartość.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14" y="2136934"/>
            <a:ext cx="6700718" cy="4584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6877526"/>
            <a:ext cx="8375928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Wykres ROI: Koszt licencji pozostaje stały, podczas gdy generowana wartość biznesowa i oszczędności rosną wykładniczo.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9564767" y="2248257"/>
            <a:ext cx="4314825" cy="1341477"/>
          </a:xfrm>
          <a:prstGeom prst="roundRect">
            <a:avLst>
              <a:gd name="adj" fmla="val 3101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45623" y="2429113"/>
            <a:ext cx="3168968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Niski Koszt Licencji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745623" y="2909768"/>
            <a:ext cx="3953113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Relatywnie niewielka opłata miesięczna w porównaniu do potencjalnych korzyści.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9564767" y="3728323"/>
            <a:ext cx="4314825" cy="1683544"/>
          </a:xfrm>
          <a:prstGeom prst="roundRect">
            <a:avLst>
              <a:gd name="adj" fmla="val 2470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745623" y="3909179"/>
            <a:ext cx="3953113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Wysoki Koszt Godziny Developerskiej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9745623" y="4731901"/>
            <a:ext cx="3953113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Każda zaoszczędzona godzina pracy developera przekłada się na realne oszczędności finansowe.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9564767" y="5550456"/>
            <a:ext cx="4314825" cy="1683544"/>
          </a:xfrm>
          <a:prstGeom prst="roundRect">
            <a:avLst>
              <a:gd name="adj" fmla="val 2470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45623" y="5731312"/>
            <a:ext cx="3953113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Szybki Zwrot z Inwestycji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9745623" y="6554033"/>
            <a:ext cx="3953113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Już niewielka oszczędność czasu pokrywa koszt narzędzia, generując czysty zysk.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18053"/>
            <a:ext cx="7627382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Ryzyko Operacyjne: Dostępność Łącza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8309" y="2265283"/>
            <a:ext cx="7627382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Świadomie zarządzamy ryzykami, aby zapewnić ciągłość pracy i stabilność systemu.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8309" y="3322915"/>
            <a:ext cx="3562588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Kluczowe zagadnienia: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8309" y="4195405"/>
            <a:ext cx="3562588" cy="3210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Copilot wymaga stałego połączenia z internetem do funkcjonowania.</a:t>
            </a:r>
            <a:endParaRPr lang="en-US" sz="160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Brak dostępu do sieci = brak wsparcia AI, co może wpłynąć na płynność pracy.</a:t>
            </a:r>
            <a:endParaRPr lang="en-US" sz="160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Należy pamiętać, że core development (IDE, kompilatory) działa niezależnie od dostępności Copilota.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82490" y="3127415"/>
            <a:ext cx="3859054" cy="4484132"/>
          </a:xfrm>
          <a:prstGeom prst="roundRect">
            <a:avLst>
              <a:gd name="adj" fmla="val 3840"/>
            </a:avLst>
          </a:prstGeom>
          <a:solidFill>
            <a:srgbClr val="510C04">
              <a:alpha val="95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196959" y="3347323"/>
            <a:ext cx="3138845" cy="1926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Ryzyko związane z dostępnością łącza jest nam znane i w pełni kontrolowalne. Zastosujemy odpowiednie mechanizmy, aby minimalizować jego wpływ na produktywność zespołów.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888230" y="3347323"/>
            <a:ext cx="22860" cy="1926669"/>
          </a:xfrm>
          <a:prstGeom prst="rect">
            <a:avLst/>
          </a:prstGeom>
          <a:solidFill>
            <a:srgbClr val="C91313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924" y="418624"/>
            <a:ext cx="10047446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Propozycja Zabezpieczenia: Plan Awaryjny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32924" y="1133475"/>
            <a:ext cx="13564553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Zabezpieczamy się przed potencjalnymi przerwami w dostępie, aby utrzymać najwyższy poziom dostępności i produktywności.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13" y="1461254"/>
            <a:ext cx="9162574" cy="61986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59266" y="3455712"/>
            <a:ext cx="1668414" cy="2008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Continuous Server Availability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952774" y="5475951"/>
            <a:ext cx="2482062" cy="120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Secondary Internet Link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952774" y="6789360"/>
            <a:ext cx="2482062" cy="519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Redundant ISP failover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136003" y="5676661"/>
            <a:ext cx="2482062" cy="803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Central Server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3136003" y="6588439"/>
            <a:ext cx="2482062" cy="519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Aggregates incoming connections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136003" y="2000725"/>
            <a:ext cx="2482062" cy="803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Local AI Backup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3136003" y="2912503"/>
            <a:ext cx="2482062" cy="519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On-premise fallback option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968669" y="1929936"/>
            <a:ext cx="2482062" cy="120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Primary Internet Link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968669" y="3243345"/>
            <a:ext cx="2482062" cy="259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 ISP connection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532924" y="7780258"/>
            <a:ext cx="13564553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Wdrożenie podwójnego łącza oraz rozważenie lokalnych narzędzi AI jako opcji awaryjnej minimalizuje ryzyko przestoju.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819</Words>
  <Application>Microsoft Office PowerPoint</Application>
  <PresentationFormat>Niestandardowy</PresentationFormat>
  <Paragraphs>127</Paragraphs>
  <Slides>11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5" baseType="lpstr">
      <vt:lpstr>Dela Gothic One</vt:lpstr>
      <vt:lpstr>DM Sans</vt:lpstr>
      <vt:lpstr>Arial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Roman Piotr</cp:lastModifiedBy>
  <cp:revision>2</cp:revision>
  <dcterms:created xsi:type="dcterms:W3CDTF">2026-02-01T21:21:37Z</dcterms:created>
  <dcterms:modified xsi:type="dcterms:W3CDTF">2026-02-01T21:26:27Z</dcterms:modified>
</cp:coreProperties>
</file>